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61" r:id="rId4"/>
    <p:sldId id="259" r:id="rId5"/>
    <p:sldId id="260" r:id="rId6"/>
    <p:sldId id="262" r:id="rId7"/>
    <p:sldId id="264" r:id="rId8"/>
    <p:sldId id="271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579"/>
    <a:srgbClr val="AC1048"/>
    <a:srgbClr val="B90F68"/>
    <a:srgbClr val="154260"/>
    <a:srgbClr val="318393"/>
    <a:srgbClr val="328D92"/>
    <a:srgbClr val="DF0F5E"/>
    <a:srgbClr val="FF3300"/>
    <a:srgbClr val="0000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59F6-B117-44A0-9719-3F731006223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1E19-500F-4A89-A58D-01D031ED5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569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59F6-B117-44A0-9719-3F731006223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1E19-500F-4A89-A58D-01D031ED5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250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59F6-B117-44A0-9719-3F731006223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1E19-500F-4A89-A58D-01D031ED5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347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ABD59F6-B117-44A0-9719-3F731006223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1E19-500F-4A89-A58D-01D031ED50C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161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59F6-B117-44A0-9719-3F731006223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1E19-500F-4A89-A58D-01D031ED5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283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59F6-B117-44A0-9719-3F731006223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1E19-500F-4A89-A58D-01D031ED50C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617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59F6-B117-44A0-9719-3F731006223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1E19-500F-4A89-A58D-01D031ED5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555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59F6-B117-44A0-9719-3F731006223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1E19-500F-4A89-A58D-01D031ED5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337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59F6-B117-44A0-9719-3F731006223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1E19-500F-4A89-A58D-01D031ED5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617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59F6-B117-44A0-9719-3F731006223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1E19-500F-4A89-A58D-01D031ED5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057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59F6-B117-44A0-9719-3F731006223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1E19-500F-4A89-A58D-01D031ED5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49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59F6-B117-44A0-9719-3F731006223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1E19-500F-4A89-A58D-01D031ED5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53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59F6-B117-44A0-9719-3F731006223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1E19-500F-4A89-A58D-01D031ED50C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327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59F6-B117-44A0-9719-3F731006223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1E19-500F-4A89-A58D-01D031ED5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926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59F6-B117-44A0-9719-3F731006223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1E19-500F-4A89-A58D-01D031ED50C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07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59F6-B117-44A0-9719-3F731006223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1E19-500F-4A89-A58D-01D031ED5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55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59F6-B117-44A0-9719-3F731006223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1E19-500F-4A89-A58D-01D031ED5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665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59F6-B117-44A0-9719-3F731006223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1E19-500F-4A89-A58D-01D031ED50C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29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59F6-B117-44A0-9719-3F731006223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1E19-500F-4A89-A58D-01D031ED50C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0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59F6-B117-44A0-9719-3F731006223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1E19-500F-4A89-A58D-01D031ED5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937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59F6-B117-44A0-9719-3F731006223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1E19-500F-4A89-A58D-01D031ED5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422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59F6-B117-44A0-9719-3F731006223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1E19-500F-4A89-A58D-01D031ED5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73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ABD59F6-B117-44A0-9719-3F731006223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51E19-500F-4A89-A58D-01D031ED5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33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ABD59F6-B117-44A0-9719-3F731006223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B551E19-500F-4A89-A58D-01D031ED50C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00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8544465">
            <a:off x="-3382849" y="-1353811"/>
            <a:ext cx="11086565" cy="6304729"/>
          </a:xfrm>
          <a:prstGeom prst="rect">
            <a:avLst/>
          </a:prstGeom>
          <a:solidFill>
            <a:srgbClr val="AC1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8507134">
            <a:off x="866803" y="2640470"/>
            <a:ext cx="12046494" cy="6100790"/>
          </a:xfrm>
          <a:prstGeom prst="rect">
            <a:avLst/>
          </a:prstGeom>
          <a:solidFill>
            <a:srgbClr val="297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Минус 5"/>
          <p:cNvSpPr/>
          <p:nvPr/>
        </p:nvSpPr>
        <p:spPr>
          <a:xfrm>
            <a:off x="467544" y="1763719"/>
            <a:ext cx="3960440" cy="59980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71600" y="112564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Компания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«</a:t>
            </a: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Electronic Information Technologies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»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4573969"/>
            <a:ext cx="5422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BiblioTeka.kg</a:t>
            </a:r>
            <a:endParaRPr lang="ru-RU" sz="5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5508198"/>
            <a:ext cx="5422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Образовательный он-</a:t>
            </a:r>
            <a:r>
              <a:rPr lang="ru-RU" sz="20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лайн</a:t>
            </a:r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сервис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-828600" y="6175627"/>
            <a:ext cx="9972600" cy="548680"/>
          </a:xfrm>
          <a:prstGeom prst="roundRect">
            <a:avLst/>
          </a:prstGeom>
          <a:solidFill>
            <a:srgbClr val="AC1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bg1"/>
                </a:solidFill>
                <a:latin typeface="Bodoni MT Black" panose="02070A03080606020203" pitchFamily="18" charset="0"/>
              </a:rPr>
              <a:t>© Electronic Information Technologies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8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-90062" y="6337475"/>
            <a:ext cx="9361040" cy="548680"/>
          </a:xfrm>
          <a:prstGeom prst="roundRect">
            <a:avLst/>
          </a:prstGeom>
          <a:solidFill>
            <a:srgbClr val="AC1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129250" y="6457927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© Electronic Information Technologies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Трапеция 7"/>
          <p:cNvSpPr/>
          <p:nvPr/>
        </p:nvSpPr>
        <p:spPr>
          <a:xfrm rot="4130783">
            <a:off x="331321" y="-3952466"/>
            <a:ext cx="7108132" cy="10910418"/>
          </a:xfrm>
          <a:prstGeom prst="trapezoid">
            <a:avLst/>
          </a:prstGeom>
          <a:solidFill>
            <a:srgbClr val="2975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4816" y="241376"/>
            <a:ext cx="781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C1048"/>
                </a:solidFill>
                <a:latin typeface="Arial Black" panose="020B0A04020102020204" pitchFamily="34" charset="0"/>
              </a:rPr>
              <a:t>Открыты для сотрудничества:</a:t>
            </a:r>
            <a:endParaRPr lang="ru-RU" sz="4000" b="1" dirty="0">
              <a:solidFill>
                <a:srgbClr val="AC1048"/>
              </a:solidFill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4172"/>
            <a:ext cx="3193855" cy="40881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40076" y="3684167"/>
            <a:ext cx="44121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AC1048"/>
                </a:solidFill>
              </a:rPr>
              <a:t>Подключайтесь:</a:t>
            </a:r>
          </a:p>
          <a:p>
            <a:r>
              <a:rPr lang="ru-RU" sz="2800" b="1" dirty="0" smtClean="0">
                <a:solidFill>
                  <a:srgbClr val="297579"/>
                </a:solidFill>
              </a:rPr>
              <a:t>0 (556</a:t>
            </a:r>
            <a:r>
              <a:rPr lang="ru-RU" sz="2800" b="1" dirty="0">
                <a:solidFill>
                  <a:srgbClr val="297579"/>
                </a:solidFill>
              </a:rPr>
              <a:t>) </a:t>
            </a:r>
            <a:r>
              <a:rPr lang="ru-RU" sz="2800" b="1" dirty="0" smtClean="0">
                <a:solidFill>
                  <a:srgbClr val="297579"/>
                </a:solidFill>
              </a:rPr>
              <a:t>928-613</a:t>
            </a:r>
          </a:p>
          <a:p>
            <a:r>
              <a:rPr lang="ru-RU" sz="2800" b="1" dirty="0" smtClean="0">
                <a:solidFill>
                  <a:srgbClr val="AC1048"/>
                </a:solidFill>
              </a:rPr>
              <a:t>Он-</a:t>
            </a:r>
            <a:r>
              <a:rPr lang="ru-RU" sz="2800" b="1" dirty="0" err="1" smtClean="0">
                <a:solidFill>
                  <a:srgbClr val="AC1048"/>
                </a:solidFill>
              </a:rPr>
              <a:t>лайн</a:t>
            </a:r>
            <a:r>
              <a:rPr lang="ru-RU" sz="2800" b="1" dirty="0" smtClean="0">
                <a:solidFill>
                  <a:srgbClr val="AC1048"/>
                </a:solidFill>
              </a:rPr>
              <a:t> сервис: </a:t>
            </a:r>
            <a:r>
              <a:rPr lang="en-US" sz="2800" b="1" dirty="0" smtClean="0">
                <a:solidFill>
                  <a:srgbClr val="297579"/>
                </a:solidFill>
              </a:rPr>
              <a:t>BiblioTeka.kg</a:t>
            </a:r>
          </a:p>
          <a:p>
            <a:r>
              <a:rPr lang="ru-RU" sz="2800" b="1" dirty="0" smtClean="0">
                <a:solidFill>
                  <a:srgbClr val="AC1048"/>
                </a:solidFill>
              </a:rPr>
              <a:t>О компании: </a:t>
            </a:r>
          </a:p>
          <a:p>
            <a:r>
              <a:rPr lang="en-US" sz="2400" b="1" dirty="0" smtClean="0">
                <a:solidFill>
                  <a:srgbClr val="297579"/>
                </a:solidFill>
              </a:rPr>
              <a:t>EIT.KG</a:t>
            </a:r>
            <a:endParaRPr lang="ru-RU" sz="2400" dirty="0">
              <a:solidFill>
                <a:srgbClr val="297579"/>
              </a:solidFill>
            </a:endParaRPr>
          </a:p>
          <a:p>
            <a:endParaRPr lang="ru-RU" sz="2800" dirty="0">
              <a:solidFill>
                <a:srgbClr val="AC104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16157" y="1711708"/>
            <a:ext cx="47464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Вопросы </a:t>
            </a:r>
          </a:p>
          <a:p>
            <a:pPr algn="ctr"/>
            <a:r>
              <a:rPr lang="ru-RU" sz="45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 обсуждения</a:t>
            </a:r>
            <a:endParaRPr lang="ru-RU" sz="45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6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" y="0"/>
            <a:ext cx="9144000" cy="6858000"/>
          </a:xfrm>
          <a:prstGeom prst="rect">
            <a:avLst/>
          </a:prstGeom>
          <a:solidFill>
            <a:srgbClr val="29757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/>
              <a:t>ОсОО «</a:t>
            </a:r>
            <a:r>
              <a:rPr lang="en-US" altLang="ru-RU"/>
              <a:t>Electronic Information Technologies</a:t>
            </a:r>
            <a:r>
              <a:rPr lang="ru-RU" altLang="ru-RU"/>
              <a:t>»</a:t>
            </a:r>
            <a:endParaRPr lang="en-US" alt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55568" y="6429771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© Electronic Information Technologies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" name="Трапеция 2"/>
          <p:cNvSpPr/>
          <p:nvPr/>
        </p:nvSpPr>
        <p:spPr>
          <a:xfrm rot="15711659">
            <a:off x="1758594" y="-913315"/>
            <a:ext cx="5699446" cy="9978778"/>
          </a:xfrm>
          <a:prstGeom prst="trapezoid">
            <a:avLst/>
          </a:prstGeom>
          <a:solidFill>
            <a:srgbClr val="AC10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18946" y="201852"/>
            <a:ext cx="8229600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 компании:</a:t>
            </a:r>
            <a:endParaRPr lang="uk-UA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5354" y="3131637"/>
            <a:ext cx="7056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Цели:</a:t>
            </a:r>
          </a:p>
          <a:p>
            <a:endParaRPr lang="ru-RU" altLang="ru-RU" sz="2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alt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Автоматизация образовательного процесса </a:t>
            </a:r>
            <a:r>
              <a:rPr lang="ru-RU" alt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Кыргызстана.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ru-RU" alt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alt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Внедрение передовых ИТ </a:t>
            </a:r>
            <a:r>
              <a:rPr lang="ru-RU" alt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 решений </a:t>
            </a:r>
            <a:r>
              <a:rPr lang="ru-RU" alt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в </a:t>
            </a:r>
            <a:r>
              <a:rPr lang="ru-RU" alt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образование.</a:t>
            </a:r>
          </a:p>
          <a:p>
            <a:endParaRPr lang="ru-RU" alt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946" y="100571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«</a:t>
            </a:r>
            <a:r>
              <a:rPr lang="en-US" alt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Electronic Information Technologies</a:t>
            </a:r>
            <a:r>
              <a:rPr lang="ru-RU" alt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»</a:t>
            </a:r>
            <a:endParaRPr lang="en-US" alt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882" y="-44726"/>
            <a:ext cx="35718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8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8724881">
            <a:off x="-4875818" y="-1561403"/>
            <a:ext cx="11086565" cy="6304729"/>
          </a:xfrm>
          <a:prstGeom prst="rect">
            <a:avLst/>
          </a:prstGeom>
          <a:solidFill>
            <a:srgbClr val="297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-1620688" y="6309320"/>
            <a:ext cx="10873208" cy="548680"/>
          </a:xfrm>
          <a:prstGeom prst="roundRect">
            <a:avLst/>
          </a:prstGeom>
          <a:solidFill>
            <a:srgbClr val="AC1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836712"/>
            <a:ext cx="5040560" cy="482453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129250" y="6457927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© Electronic Information Technologies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3306" y="542619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297579"/>
                </a:solidFill>
              </a:rPr>
              <a:t>Образовательный он-</a:t>
            </a:r>
            <a:r>
              <a:rPr lang="ru-RU" sz="2800" b="1" dirty="0" err="1" smtClean="0">
                <a:solidFill>
                  <a:srgbClr val="297579"/>
                </a:solidFill>
              </a:rPr>
              <a:t>лайн</a:t>
            </a:r>
            <a:r>
              <a:rPr lang="ru-RU" sz="2800" b="1" dirty="0" smtClean="0">
                <a:solidFill>
                  <a:srgbClr val="297579"/>
                </a:solidFill>
              </a:rPr>
              <a:t> сервис</a:t>
            </a:r>
            <a:endParaRPr lang="ru-RU" sz="2800" b="1" dirty="0">
              <a:solidFill>
                <a:srgbClr val="29757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0646" y="1590962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AC1048"/>
                </a:solidFill>
                <a:latin typeface="Arial Black" panose="020B0A04020102020204" pitchFamily="34" charset="0"/>
              </a:rPr>
              <a:t>Инструмент современного обучения</a:t>
            </a:r>
            <a:endParaRPr lang="ru-RU" b="1" dirty="0">
              <a:solidFill>
                <a:srgbClr val="AC1048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Минус 10"/>
          <p:cNvSpPr/>
          <p:nvPr/>
        </p:nvSpPr>
        <p:spPr>
          <a:xfrm>
            <a:off x="8229600" y="2608528"/>
            <a:ext cx="647310" cy="201907"/>
          </a:xfrm>
          <a:prstGeom prst="mathMinus">
            <a:avLst/>
          </a:prstGeom>
          <a:solidFill>
            <a:srgbClr val="2975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012160" y="2900109"/>
            <a:ext cx="28615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 smtClean="0">
                <a:solidFill>
                  <a:srgbClr val="AC1048"/>
                </a:solidFill>
              </a:rPr>
              <a:t>Информационный, культурно – образовательный портал</a:t>
            </a:r>
          </a:p>
          <a:p>
            <a:pPr algn="r"/>
            <a:r>
              <a:rPr lang="ru-RU" sz="2400" i="1" dirty="0" smtClean="0">
                <a:solidFill>
                  <a:srgbClr val="AC1048"/>
                </a:solidFill>
              </a:rPr>
              <a:t>Доступный 24\7\365  </a:t>
            </a:r>
            <a:endParaRPr lang="ru-RU" sz="2400" i="1" dirty="0">
              <a:solidFill>
                <a:srgbClr val="AC1048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44969" y="-20724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 Проекте:</a:t>
            </a:r>
            <a:endParaRPr lang="uk-UA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1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29757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-108520" y="6309320"/>
            <a:ext cx="9361040" cy="548680"/>
          </a:xfrm>
          <a:prstGeom prst="roundRect">
            <a:avLst>
              <a:gd name="adj" fmla="val 19118"/>
            </a:avLst>
          </a:prstGeom>
          <a:solidFill>
            <a:srgbClr val="AC1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255568" y="6429771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© Electronic Information Technologies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501" y="361511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AC1048"/>
                </a:solidFill>
                <a:latin typeface="Arial Black" panose="020B0A04020102020204" pitchFamily="34" charset="0"/>
              </a:rPr>
              <a:t>Современная библиотека это:</a:t>
            </a:r>
            <a:endParaRPr lang="ru-RU" sz="4000" b="1" dirty="0">
              <a:solidFill>
                <a:srgbClr val="AC1048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513" y="235683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Автоматизированный процесс библиотечного дела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6513" y="3133670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Повышение эффективности качества образования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3371" y="166568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AC1048"/>
                </a:solidFill>
                <a:latin typeface="Arial Black" panose="020B0A04020102020204" pitchFamily="34" charset="0"/>
              </a:rPr>
              <a:t>Новый технологический уровень</a:t>
            </a:r>
            <a:endParaRPr lang="ru-RU" dirty="0">
              <a:solidFill>
                <a:srgbClr val="AC1048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6513" y="3900452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Оперативность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 комфорт библиотечного пространства 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6513" y="468235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Поддержка образовательного процесса в Кыргызстане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801" y="1765843"/>
            <a:ext cx="3149923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8724881">
            <a:off x="-4781687" y="-1561402"/>
            <a:ext cx="11086565" cy="6304729"/>
          </a:xfrm>
          <a:prstGeom prst="rect">
            <a:avLst/>
          </a:prstGeom>
          <a:solidFill>
            <a:srgbClr val="297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-1620688" y="6309320"/>
            <a:ext cx="10873208" cy="548680"/>
          </a:xfrm>
          <a:prstGeom prst="roundRect">
            <a:avLst/>
          </a:prstGeom>
          <a:solidFill>
            <a:srgbClr val="AC1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3003" y="908720"/>
            <a:ext cx="3931679" cy="3811699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129250" y="6457927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© Electronic Information Technologies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3306" y="542619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297579"/>
                </a:solidFill>
              </a:rPr>
              <a:t>Цели он-</a:t>
            </a:r>
            <a:r>
              <a:rPr lang="ru-RU" sz="2800" b="1" dirty="0" err="1" smtClean="0">
                <a:solidFill>
                  <a:srgbClr val="297579"/>
                </a:solidFill>
              </a:rPr>
              <a:t>лайн</a:t>
            </a:r>
            <a:r>
              <a:rPr lang="ru-RU" sz="2800" b="1" dirty="0" smtClean="0">
                <a:solidFill>
                  <a:srgbClr val="297579"/>
                </a:solidFill>
              </a:rPr>
              <a:t> сервиса</a:t>
            </a:r>
            <a:endParaRPr lang="ru-RU" sz="2800" b="1" dirty="0">
              <a:solidFill>
                <a:srgbClr val="29757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7736" y="142146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AC1048"/>
                </a:solidFill>
              </a:rPr>
              <a:t>BiblioTeka.kg</a:t>
            </a:r>
            <a:endParaRPr lang="ru-RU" sz="2800" b="1" dirty="0">
              <a:solidFill>
                <a:srgbClr val="AC104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1218" y="2095479"/>
            <a:ext cx="40324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 smtClean="0">
                <a:solidFill>
                  <a:srgbClr val="AC10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 Сокращение </a:t>
            </a:r>
            <a:r>
              <a:rPr lang="ru-RU" sz="2200" i="1" dirty="0">
                <a:solidFill>
                  <a:srgbClr val="AC10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 учебной литературы в </a:t>
            </a:r>
            <a:r>
              <a:rPr lang="ru-RU" sz="2200" i="1" dirty="0" smtClean="0">
                <a:solidFill>
                  <a:srgbClr val="AC10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стране;</a:t>
            </a:r>
            <a:endParaRPr lang="en-US" sz="2200" i="1" dirty="0" smtClean="0">
              <a:solidFill>
                <a:srgbClr val="AC10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i="1" dirty="0">
                <a:solidFill>
                  <a:srgbClr val="AC10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2200" i="1" dirty="0" smtClean="0">
                <a:solidFill>
                  <a:srgbClr val="AC10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Поддержка образовательного процесса страны;</a:t>
            </a:r>
          </a:p>
          <a:p>
            <a:r>
              <a:rPr lang="ru-RU" sz="2200" i="1" dirty="0">
                <a:solidFill>
                  <a:srgbClr val="AC10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2200" i="1" dirty="0" smtClean="0">
                <a:solidFill>
                  <a:srgbClr val="AC10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Расширение </a:t>
            </a:r>
            <a:r>
              <a:rPr lang="ru-RU" sz="2200" i="1" dirty="0">
                <a:solidFill>
                  <a:srgbClr val="AC10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перечня учебной литературы и сокращение </a:t>
            </a:r>
            <a:r>
              <a:rPr lang="ru-RU" sz="2200" i="1" dirty="0" smtClean="0">
                <a:solidFill>
                  <a:srgbClr val="AC10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страны</a:t>
            </a:r>
          </a:p>
          <a:p>
            <a:r>
              <a:rPr lang="ru-RU" sz="2200" i="1" dirty="0" smtClean="0">
                <a:solidFill>
                  <a:srgbClr val="AC10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 Доступность </a:t>
            </a:r>
            <a:r>
              <a:rPr lang="ru-RU" sz="2200" i="1" dirty="0">
                <a:solidFill>
                  <a:srgbClr val="AC10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 учебных заведений </a:t>
            </a:r>
            <a:r>
              <a:rPr lang="ru-RU" sz="2200" i="1" dirty="0" smtClean="0">
                <a:solidFill>
                  <a:srgbClr val="AC10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любого устройства;</a:t>
            </a:r>
          </a:p>
          <a:p>
            <a:endParaRPr lang="ru-RU" sz="2200" i="1" dirty="0">
              <a:solidFill>
                <a:srgbClr val="AC104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86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55568" y="6429771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© Electronic Information Technologies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556792"/>
            <a:ext cx="7416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Выявление перечня необходимой литературы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Оцифровка </a:t>
            </a:r>
            <a:r>
              <a:rPr lang="ru-RU" sz="2800" dirty="0">
                <a:solidFill>
                  <a:schemeClr val="bg1"/>
                </a:solidFill>
              </a:rPr>
              <a:t>необходимого перечня учебной литературы в </a:t>
            </a:r>
            <a:r>
              <a:rPr lang="ru-RU" sz="2800" dirty="0" smtClean="0">
                <a:solidFill>
                  <a:schemeClr val="bg1"/>
                </a:solidFill>
              </a:rPr>
              <a:t> стране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Доступность </a:t>
            </a:r>
            <a:r>
              <a:rPr lang="ru-RU" sz="2800" dirty="0">
                <a:solidFill>
                  <a:schemeClr val="bg1"/>
                </a:solidFill>
              </a:rPr>
              <a:t>для всех Вузов, </a:t>
            </a:r>
            <a:r>
              <a:rPr lang="ru-RU" sz="2800" dirty="0" err="1">
                <a:solidFill>
                  <a:schemeClr val="bg1"/>
                </a:solidFill>
              </a:rPr>
              <a:t>Спузов</a:t>
            </a:r>
            <a:r>
              <a:rPr lang="ru-RU" sz="2800" dirty="0">
                <a:solidFill>
                  <a:schemeClr val="bg1"/>
                </a:solidFill>
              </a:rPr>
              <a:t>, НПО (единый источник)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Расширение </a:t>
            </a:r>
            <a:r>
              <a:rPr lang="ru-RU" sz="2800" dirty="0">
                <a:solidFill>
                  <a:schemeClr val="bg1"/>
                </a:solidFill>
              </a:rPr>
              <a:t>перечня учебной литературы и сокращение бюджетов на закупку </a:t>
            </a:r>
            <a:r>
              <a:rPr lang="ru-RU" sz="2800" dirty="0" err="1" smtClean="0">
                <a:solidFill>
                  <a:schemeClr val="bg1"/>
                </a:solidFill>
              </a:rPr>
              <a:t>уч.литературы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Повысить </a:t>
            </a:r>
            <a:r>
              <a:rPr lang="ru-RU" sz="2800" dirty="0">
                <a:solidFill>
                  <a:schemeClr val="bg1"/>
                </a:solidFill>
              </a:rPr>
              <a:t>качество образования в </a:t>
            </a:r>
            <a:r>
              <a:rPr lang="ru-RU" sz="2800" dirty="0" smtClean="0">
                <a:solidFill>
                  <a:schemeClr val="bg1"/>
                </a:solidFill>
              </a:rPr>
              <a:t>стране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304582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Задачи он-</a:t>
            </a:r>
            <a:r>
              <a:rPr lang="ru-RU" sz="32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лайн</a:t>
            </a:r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сервиса:</a:t>
            </a:r>
            <a:endParaRPr lang="ru-R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-396552" y="0"/>
            <a:ext cx="9978778" cy="6925797"/>
            <a:chOff x="-381072" y="0"/>
            <a:chExt cx="9978778" cy="692579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29757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Трапеция 2"/>
            <p:cNvSpPr/>
            <p:nvPr/>
          </p:nvSpPr>
          <p:spPr>
            <a:xfrm rot="15711659">
              <a:off x="1758594" y="-913315"/>
              <a:ext cx="5699446" cy="9978778"/>
            </a:xfrm>
            <a:prstGeom prst="trapezoid">
              <a:avLst/>
            </a:prstGeom>
            <a:solidFill>
              <a:srgbClr val="AC104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129250" y="6457927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© Electronic Information Technologies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9033" y="299882"/>
            <a:ext cx="6793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Решени</a:t>
            </a:r>
            <a:r>
              <a:rPr lang="ru-RU" sz="4400" b="1" dirty="0">
                <a:solidFill>
                  <a:schemeClr val="bg1"/>
                </a:solidFill>
              </a:rPr>
              <a:t>е</a:t>
            </a:r>
            <a:r>
              <a:rPr lang="ru-RU" sz="4400" b="1" dirty="0" smtClean="0">
                <a:solidFill>
                  <a:schemeClr val="bg1"/>
                </a:solidFill>
              </a:rPr>
              <a:t> он-</a:t>
            </a:r>
            <a:r>
              <a:rPr lang="ru-RU" sz="4400" b="1" dirty="0" err="1" smtClean="0">
                <a:solidFill>
                  <a:schemeClr val="bg1"/>
                </a:solidFill>
              </a:rPr>
              <a:t>лайн</a:t>
            </a:r>
            <a:r>
              <a:rPr lang="ru-RU" sz="4400" b="1" dirty="0" smtClean="0">
                <a:solidFill>
                  <a:schemeClr val="bg1"/>
                </a:solidFill>
              </a:rPr>
              <a:t> сервиса: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8564" y="2113174"/>
            <a:ext cx="4225788" cy="3384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● </a:t>
            </a:r>
            <a:r>
              <a:rPr lang="ru-RU" sz="2400" b="1" dirty="0" smtClean="0">
                <a:solidFill>
                  <a:schemeClr val="bg1"/>
                </a:solidFill>
              </a:rPr>
              <a:t>Обеспечение </a:t>
            </a:r>
            <a:r>
              <a:rPr lang="ru-RU" sz="2400" b="1" dirty="0">
                <a:solidFill>
                  <a:schemeClr val="bg1"/>
                </a:solidFill>
              </a:rPr>
              <a:t>учебного процесса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● Совместная оцифровка учебного материла (участники </a:t>
            </a:r>
            <a:r>
              <a:rPr lang="ru-RU" sz="2400" b="1" dirty="0">
                <a:solidFill>
                  <a:schemeClr val="bg1"/>
                </a:solidFill>
              </a:rPr>
              <a:t>получает каждую копию </a:t>
            </a:r>
            <a:r>
              <a:rPr lang="ru-RU" sz="2400" b="1" dirty="0" err="1" smtClean="0">
                <a:solidFill>
                  <a:schemeClr val="bg1"/>
                </a:solidFill>
              </a:rPr>
              <a:t>ЭЦКниги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в </a:t>
            </a:r>
            <a:r>
              <a:rPr lang="en-US" sz="2400" b="1" dirty="0">
                <a:solidFill>
                  <a:schemeClr val="bg1"/>
                </a:solidFill>
              </a:rPr>
              <a:t>pdf</a:t>
            </a:r>
            <a:r>
              <a:rPr lang="ru-RU" sz="2400" b="1" dirty="0">
                <a:solidFill>
                  <a:schemeClr val="bg1"/>
                </a:solidFill>
              </a:rPr>
              <a:t>)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● </a:t>
            </a:r>
            <a:r>
              <a:rPr lang="ru-RU" sz="2400" b="1" dirty="0" smtClean="0">
                <a:solidFill>
                  <a:schemeClr val="bg1"/>
                </a:solidFill>
              </a:rPr>
              <a:t>Подключение </a:t>
            </a:r>
            <a:r>
              <a:rPr lang="ru-RU" sz="2400" b="1" dirty="0">
                <a:solidFill>
                  <a:schemeClr val="bg1"/>
                </a:solidFill>
              </a:rPr>
              <a:t>всех студентов к </a:t>
            </a:r>
            <a:r>
              <a:rPr lang="ru-RU" sz="2400" b="1" dirty="0" err="1" smtClean="0">
                <a:solidFill>
                  <a:schemeClr val="bg1"/>
                </a:solidFill>
              </a:rPr>
              <a:t>ЕБЭКниг</a:t>
            </a:r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● </a:t>
            </a:r>
            <a:r>
              <a:rPr lang="ru-RU" sz="2400" b="1" dirty="0" smtClean="0">
                <a:solidFill>
                  <a:schemeClr val="bg1"/>
                </a:solidFill>
              </a:rPr>
              <a:t>Создание </a:t>
            </a:r>
            <a:r>
              <a:rPr lang="ru-RU" sz="2400" b="1" dirty="0">
                <a:solidFill>
                  <a:schemeClr val="bg1"/>
                </a:solidFill>
              </a:rPr>
              <a:t>«ЕЭЦБ</a:t>
            </a:r>
            <a:r>
              <a:rPr lang="ru-RU" sz="2400" b="1" dirty="0" smtClean="0">
                <a:solidFill>
                  <a:schemeClr val="bg1"/>
                </a:solidFill>
              </a:rPr>
              <a:t>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377" y="1593332"/>
            <a:ext cx="4701293" cy="425524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129250" y="1205470"/>
            <a:ext cx="3259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BiblioTeka.kg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58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" y="0"/>
            <a:ext cx="9144000" cy="6858000"/>
          </a:xfrm>
          <a:prstGeom prst="rect">
            <a:avLst/>
          </a:prstGeom>
          <a:solidFill>
            <a:srgbClr val="29757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/>
              <a:t>ОсОО «</a:t>
            </a:r>
            <a:r>
              <a:rPr lang="en-US" altLang="ru-RU"/>
              <a:t>Electronic Information Technologies</a:t>
            </a:r>
            <a:r>
              <a:rPr lang="ru-RU" altLang="ru-RU"/>
              <a:t>»</a:t>
            </a:r>
            <a:endParaRPr lang="en-US" alt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55568" y="6429771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© Electronic Information Technologies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" name="Трапеция 2"/>
          <p:cNvSpPr/>
          <p:nvPr/>
        </p:nvSpPr>
        <p:spPr>
          <a:xfrm rot="15711659">
            <a:off x="1758594" y="-913315"/>
            <a:ext cx="5699446" cy="9978778"/>
          </a:xfrm>
          <a:prstGeom prst="trapezoid">
            <a:avLst/>
          </a:prstGeom>
          <a:solidFill>
            <a:srgbClr val="AC10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18946" y="201852"/>
            <a:ext cx="7809438" cy="77886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Он-лайн </a:t>
            </a:r>
            <a:r>
              <a:rPr lang="uk-UA" sz="32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сервис</a:t>
            </a:r>
            <a:endParaRPr lang="uk-UA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377" y="3096006"/>
            <a:ext cx="42960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Единый доступ к Фонду учебников для всей страны.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Он-</a:t>
            </a:r>
            <a:r>
              <a:rPr lang="ru-RU" altLang="ru-RU" sz="2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лайн</a:t>
            </a:r>
            <a:r>
              <a:rPr lang="ru-RU" alt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\Оф-</a:t>
            </a:r>
            <a:r>
              <a:rPr lang="ru-RU" altLang="ru-RU" sz="2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лайн</a:t>
            </a:r>
            <a:r>
              <a:rPr lang="ru-RU" alt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обучение.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Постраничная выдача книг.</a:t>
            </a:r>
            <a:endParaRPr lang="ru-RU" alt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946" y="883931"/>
            <a:ext cx="5197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AC1048"/>
                </a:solidFill>
                <a:latin typeface="Arial Black" panose="020B0A04020102020204" pitchFamily="34" charset="0"/>
              </a:rPr>
              <a:t>BIBLIOTEKA.KG</a:t>
            </a:r>
            <a:endParaRPr lang="ru-RU" sz="4400" b="1" dirty="0">
              <a:solidFill>
                <a:srgbClr val="AC1048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00200"/>
            <a:ext cx="4179741" cy="388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20452"/>
            <a:ext cx="9144000" cy="6858000"/>
          </a:xfrm>
          <a:prstGeom prst="rect">
            <a:avLst/>
          </a:prstGeom>
          <a:solidFill>
            <a:srgbClr val="29757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55568" y="6429771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© Electronic Information Technologies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" name="Трапеция 2"/>
          <p:cNvSpPr/>
          <p:nvPr/>
        </p:nvSpPr>
        <p:spPr>
          <a:xfrm rot="15912619">
            <a:off x="3227402" y="226908"/>
            <a:ext cx="2849852" cy="9978778"/>
          </a:xfrm>
          <a:prstGeom prst="trapezoid">
            <a:avLst/>
          </a:prstGeom>
          <a:solidFill>
            <a:srgbClr val="AC10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23528" y="186626"/>
            <a:ext cx="8229600" cy="1066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+mn-lt"/>
              </a:rPr>
              <a:t>Сотрудничество:</a:t>
            </a:r>
            <a:endParaRPr lang="uk-UA" b="1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475656" y="1695321"/>
            <a:ext cx="2312836" cy="2085208"/>
            <a:chOff x="3437747" y="1628800"/>
            <a:chExt cx="2048442" cy="1655045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437747" y="1628800"/>
              <a:ext cx="2048442" cy="1655045"/>
            </a:xfrm>
            <a:prstGeom prst="roundRect">
              <a:avLst/>
            </a:prstGeom>
            <a:solidFill>
              <a:schemeClr val="accent1">
                <a:alpha val="3000"/>
              </a:schemeClr>
            </a:solidFill>
            <a:ln>
              <a:solidFill>
                <a:srgbClr val="AC10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370" y="1677263"/>
              <a:ext cx="1929196" cy="1558118"/>
            </a:xfrm>
            <a:prstGeom prst="rect">
              <a:avLst/>
            </a:prstGeom>
          </p:spPr>
        </p:pic>
      </p:grpSp>
      <p:sp>
        <p:nvSpPr>
          <p:cNvPr id="15" name="Скругленный прямоугольник 14"/>
          <p:cNvSpPr/>
          <p:nvPr/>
        </p:nvSpPr>
        <p:spPr>
          <a:xfrm>
            <a:off x="5093182" y="1609615"/>
            <a:ext cx="2327424" cy="210985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AC1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126641" y="4581653"/>
            <a:ext cx="30108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uk-UA" sz="28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рганизационная</a:t>
            </a:r>
            <a:r>
              <a:rPr lang="uk-U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8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составляющая</a:t>
            </a:r>
            <a:r>
              <a:rPr lang="uk-U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проекта</a:t>
            </a:r>
            <a:endParaRPr lang="uk-U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14914" y="4578864"/>
            <a:ext cx="25056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err="1" smtClean="0">
                <a:solidFill>
                  <a:schemeClr val="bg1"/>
                </a:solidFill>
              </a:rPr>
              <a:t>Техническая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err="1" smtClean="0">
                <a:solidFill>
                  <a:schemeClr val="bg1"/>
                </a:solidFill>
              </a:rPr>
              <a:t>составляющая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err="1" smtClean="0">
                <a:solidFill>
                  <a:schemeClr val="bg1"/>
                </a:solidFill>
              </a:rPr>
              <a:t>проекта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9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-90062" y="6337475"/>
            <a:ext cx="9361040" cy="548680"/>
          </a:xfrm>
          <a:prstGeom prst="roundRect">
            <a:avLst/>
          </a:prstGeom>
          <a:solidFill>
            <a:srgbClr val="AC1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129250" y="6457927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© Electronic Information Technologies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Трапеция 7"/>
          <p:cNvSpPr/>
          <p:nvPr/>
        </p:nvSpPr>
        <p:spPr>
          <a:xfrm rot="4130783">
            <a:off x="443717" y="-4116474"/>
            <a:ext cx="6756415" cy="10910418"/>
          </a:xfrm>
          <a:prstGeom prst="trapezoid">
            <a:avLst/>
          </a:prstGeom>
          <a:solidFill>
            <a:srgbClr val="2975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4816" y="241376"/>
            <a:ext cx="8766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Принципы работы сервиса: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4816" y="1039750"/>
            <a:ext cx="4307295" cy="70641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AC1048"/>
                </a:solidFill>
                <a:latin typeface="Arial Black" panose="020B0A04020102020204" pitchFamily="34" charset="0"/>
              </a:rPr>
              <a:t>Схема работы</a:t>
            </a:r>
            <a:endParaRPr lang="uk-UA" sz="3200" b="1" dirty="0">
              <a:solidFill>
                <a:srgbClr val="AC1048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995" y="2779945"/>
            <a:ext cx="7400925" cy="3405188"/>
          </a:xfrm>
        </p:spPr>
      </p:pic>
      <p:sp>
        <p:nvSpPr>
          <p:cNvPr id="12" name="Стрелка влево 11"/>
          <p:cNvSpPr/>
          <p:nvPr/>
        </p:nvSpPr>
        <p:spPr>
          <a:xfrm>
            <a:off x="3722271" y="1345936"/>
            <a:ext cx="4932040" cy="180191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12111" y="1950544"/>
            <a:ext cx="242889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AC1048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Результаты</a:t>
            </a:r>
            <a:endParaRPr lang="uk-UA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AC1048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276872"/>
            <a:ext cx="2952328" cy="4010979"/>
          </a:xfrm>
          <a:prstGeom prst="rect">
            <a:avLst/>
          </a:prstGeom>
          <a:solidFill>
            <a:schemeClr val="accent1">
              <a:alpha val="3000"/>
            </a:schemeClr>
          </a:solidFill>
          <a:ln>
            <a:solidFill>
              <a:srgbClr val="AC1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445352" y="1934860"/>
            <a:ext cx="142876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AC1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ВУЗ</a:t>
            </a:r>
            <a:endParaRPr lang="uk-UA" sz="3200" b="1" dirty="0">
              <a:solidFill>
                <a:srgbClr val="AC10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525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TM02900722[[fn=Совет директоров]]</Template>
  <TotalTime>2423</TotalTime>
  <Words>301</Words>
  <Application>Microsoft Office PowerPoint</Application>
  <PresentationFormat>Экран (4:3)</PresentationFormat>
  <Paragraphs>73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Arial Black</vt:lpstr>
      <vt:lpstr>Bodoni MT Black</vt:lpstr>
      <vt:lpstr>Calibri</vt:lpstr>
      <vt:lpstr>Calibri Light</vt:lpstr>
      <vt:lpstr>Times New Roman</vt:lpstr>
      <vt:lpstr>Tw Cen MT</vt:lpstr>
      <vt:lpstr>Tw Cen MT Condensed</vt:lpstr>
      <vt:lpstr>Wingdings</vt:lpstr>
      <vt:lpstr>Wingdings 2</vt:lpstr>
      <vt:lpstr>Wingdings 3</vt:lpstr>
      <vt:lpstr>HDOfficeLightV0</vt:lpstr>
      <vt:lpstr>Интеграл</vt:lpstr>
      <vt:lpstr>Презентация PowerPoint</vt:lpstr>
      <vt:lpstr>О компании:</vt:lpstr>
      <vt:lpstr>Презентация PowerPoint</vt:lpstr>
      <vt:lpstr>Презентация PowerPoint</vt:lpstr>
      <vt:lpstr>Презентация PowerPoint</vt:lpstr>
      <vt:lpstr>Презентация PowerPoint</vt:lpstr>
      <vt:lpstr>Он-лайн сервис</vt:lpstr>
      <vt:lpstr>Сотрудничество:</vt:lpstr>
      <vt:lpstr>Схема работы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68</cp:revision>
  <dcterms:created xsi:type="dcterms:W3CDTF">2019-03-06T12:22:57Z</dcterms:created>
  <dcterms:modified xsi:type="dcterms:W3CDTF">2019-04-12T06:58:28Z</dcterms:modified>
</cp:coreProperties>
</file>